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Berkshire Swash" panose="02000505000000020003" pitchFamily="2" charset="0"/>
      <p:regular r:id="rId33"/>
    </p:embeddedFont>
    <p:embeddedFont>
      <p:font typeface="Garamond" panose="02020404030301010803" pitchFamily="18" charset="0"/>
      <p:regular r:id="rId34"/>
      <p:bold r:id="rId35"/>
      <p:italic r:id="rId36"/>
      <p:boldItalic r:id="rId37"/>
    </p:embeddedFont>
    <p:embeddedFont>
      <p:font typeface="Raleway" pitchFamily="2" charset="77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10fa451d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10fa451d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acb21f57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acb21f573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5ed5aac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5ed5aac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5ed5aacd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5ed5aacd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e792eb47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e792eb47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e792eb47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e792eb47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e792eb47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e792eb47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ae792eb47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ae792eb47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15160244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b15160244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b15160244f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b15160244f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1a5fbce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1a5fbce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6111af2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6111af2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15160244f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b15160244f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b15160244f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b15160244f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ae792eb47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ae792eb47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710fa451d7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710fa451d7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73d352ed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73d352ed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ae792eb4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ae792eb4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a5ed5aacd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a5ed5aacd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a5ed5aacd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a5ed5aacd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fd3c119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afd3c119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1a60d7a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1a60d7a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fd3c119c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afd3c119c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a1974f95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a1974f95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1743447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1743447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acb21f57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acb21f57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10fa451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10fa451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5ed5aacd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5ed5aacd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10fa451d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710fa451d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8F2F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hyperlink" Target="http://tinyurl.com/7bwy3u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931388" y="3430438"/>
            <a:ext cx="5281200" cy="1392900"/>
          </a:xfrm>
          <a:prstGeom prst="roundRect">
            <a:avLst>
              <a:gd name="adj" fmla="val 16667"/>
            </a:avLst>
          </a:prstGeom>
          <a:solidFill>
            <a:srgbClr val="4A452A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85800" y="33919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EAF1DD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Plant Taxonomy</a:t>
            </a:r>
            <a:br>
              <a:rPr lang="en" sz="3780" b="1" i="1">
                <a:solidFill>
                  <a:srgbClr val="76923C"/>
                </a:solidFill>
              </a:rPr>
            </a:br>
            <a:r>
              <a:rPr lang="en" sz="3240" b="1">
                <a:solidFill>
                  <a:srgbClr val="C5D8F1"/>
                </a:solidFill>
                <a:latin typeface="Garamond"/>
                <a:ea typeface="Garamond"/>
                <a:cs typeface="Garamond"/>
                <a:sym typeface="Garamond"/>
              </a:rPr>
              <a:t>Flower Morphology</a:t>
            </a:r>
            <a:endParaRPr sz="3959" b="1">
              <a:solidFill>
                <a:srgbClr val="C5D8F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552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Just to clarify…</a:t>
            </a:r>
            <a:endParaRPr>
              <a:solidFill>
                <a:srgbClr val="D9D2E9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7700" y="894700"/>
            <a:ext cx="1726401" cy="404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5234100" y="1207875"/>
            <a:ext cx="170100" cy="12615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404200" y="1653975"/>
            <a:ext cx="198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This is a flower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5" name="Google Shape;135;p22"/>
          <p:cNvSpPr/>
          <p:nvPr/>
        </p:nvSpPr>
        <p:spPr>
          <a:xfrm flipH="1">
            <a:off x="3337600" y="1207875"/>
            <a:ext cx="170100" cy="3381900"/>
          </a:xfrm>
          <a:prstGeom prst="rightBracket">
            <a:avLst>
              <a:gd name="adj" fmla="val 833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1351300" y="2641450"/>
            <a:ext cx="198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This is a plant </a:t>
            </a:r>
            <a:endParaRPr sz="12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(roots included)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932350" y="4009750"/>
            <a:ext cx="24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“Is it a flower or a weed?”</a:t>
            </a:r>
            <a:endParaRPr>
              <a:solidFill>
                <a:srgbClr val="D9D2E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flowers grow</a:t>
            </a:r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Flowers are </a:t>
            </a:r>
            <a:r>
              <a:rPr lang="en" i="1"/>
              <a:t>determinate</a:t>
            </a:r>
            <a:r>
              <a:rPr lang="en"/>
              <a:t> shoots with condensed internodes</a:t>
            </a:r>
            <a:endParaRPr/>
          </a:p>
        </p:txBody>
      </p:sp>
      <p:pic>
        <p:nvPicPr>
          <p:cNvPr id="144" name="Google Shape;144;p23" descr="flower-whorls-pistil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56" y="1797703"/>
            <a:ext cx="4720500" cy="3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Whorls</a:t>
            </a:r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organs are arranged at the same level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common arrangement for floral organs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2650" y="1745900"/>
            <a:ext cx="3298101" cy="319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4832650" y="1745900"/>
            <a:ext cx="168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Whorled loosestrife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Lysimachia quadrifolia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Primulaceae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3246" y="1745900"/>
            <a:ext cx="3819405" cy="319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1013250" y="1745900"/>
            <a:ext cx="168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Tulip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Tulipa gesneriana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Liliaceae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832650" y="4603600"/>
            <a:ext cx="2406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…an example of whorled </a:t>
            </a:r>
            <a:r>
              <a:rPr lang="en" sz="1000" i="1">
                <a:solidFill>
                  <a:schemeClr val="lt1"/>
                </a:solidFill>
              </a:rPr>
              <a:t>leaves</a:t>
            </a:r>
            <a:endParaRPr sz="10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‘whorl-wind’ tour of the flower</a:t>
            </a: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to four types of organs, in the same order from outside to inside</a:t>
            </a:r>
            <a:endParaRPr/>
          </a:p>
        </p:txBody>
      </p:sp>
      <p:pic>
        <p:nvPicPr>
          <p:cNvPr id="162" name="Google Shape;162;p25" descr="flower-whorls-pistil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56" y="1797703"/>
            <a:ext cx="4720500" cy="31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Calyx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…made up of </a:t>
            </a:r>
            <a:r>
              <a:rPr lang="en" i="1"/>
              <a:t>sepals</a:t>
            </a:r>
            <a:endParaRPr i="1"/>
          </a:p>
        </p:txBody>
      </p:sp>
      <p:pic>
        <p:nvPicPr>
          <p:cNvPr id="169" name="Google Shape;169;p26" descr="flower-whorls-sepals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12" y="1797696"/>
            <a:ext cx="4720500" cy="3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5428424" y="4555625"/>
            <a:ext cx="911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Sepals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26"/>
          <p:cNvCxnSpPr/>
          <p:nvPr/>
        </p:nvCxnSpPr>
        <p:spPr>
          <a:xfrm rot="10800000">
            <a:off x="5325917" y="4263735"/>
            <a:ext cx="194700" cy="291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72" name="Google Shape;172;p26"/>
          <p:cNvCxnSpPr/>
          <p:nvPr/>
        </p:nvCxnSpPr>
        <p:spPr>
          <a:xfrm rot="10800000">
            <a:off x="3720084" y="4263502"/>
            <a:ext cx="1710900" cy="367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Corolla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…made up of </a:t>
            </a:r>
            <a:r>
              <a:rPr lang="en" i="1"/>
              <a:t>petals</a:t>
            </a:r>
            <a:endParaRPr i="1"/>
          </a:p>
        </p:txBody>
      </p:sp>
      <p:pic>
        <p:nvPicPr>
          <p:cNvPr id="179" name="Google Shape;179;p27" descr="flower-whorls-petals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00" y="1797622"/>
            <a:ext cx="4720500" cy="3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5948475" y="1904500"/>
            <a:ext cx="78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Petals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27"/>
          <p:cNvCxnSpPr/>
          <p:nvPr/>
        </p:nvCxnSpPr>
        <p:spPr>
          <a:xfrm flipH="1">
            <a:off x="5889008" y="2124243"/>
            <a:ext cx="149100" cy="148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82" name="Google Shape;182;p27"/>
          <p:cNvCxnSpPr/>
          <p:nvPr/>
        </p:nvCxnSpPr>
        <p:spPr>
          <a:xfrm flipH="1">
            <a:off x="5168175" y="2002764"/>
            <a:ext cx="780300" cy="82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 descr="flower-whorls-stamens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00" y="1797628"/>
            <a:ext cx="4720500" cy="3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Androecium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…made up of </a:t>
            </a:r>
            <a:r>
              <a:rPr lang="en" i="1"/>
              <a:t>stamens</a:t>
            </a:r>
            <a:endParaRPr i="1"/>
          </a:p>
        </p:txBody>
      </p:sp>
      <p:sp>
        <p:nvSpPr>
          <p:cNvPr id="190" name="Google Shape;190;p28"/>
          <p:cNvSpPr txBox="1"/>
          <p:nvPr/>
        </p:nvSpPr>
        <p:spPr>
          <a:xfrm>
            <a:off x="6022569" y="3271975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Stamen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28"/>
          <p:cNvCxnSpPr/>
          <p:nvPr/>
        </p:nvCxnSpPr>
        <p:spPr>
          <a:xfrm rot="10800000" flipH="1">
            <a:off x="3087669" y="3361435"/>
            <a:ext cx="381600" cy="10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92" name="Google Shape;192;p28"/>
          <p:cNvCxnSpPr/>
          <p:nvPr/>
        </p:nvCxnSpPr>
        <p:spPr>
          <a:xfrm rot="10800000">
            <a:off x="5483995" y="3387932"/>
            <a:ext cx="554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3" name="Google Shape;193;p28"/>
          <p:cNvSpPr/>
          <p:nvPr/>
        </p:nvSpPr>
        <p:spPr>
          <a:xfrm rot="-8584392">
            <a:off x="5250891" y="3050960"/>
            <a:ext cx="60420" cy="10068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28"/>
          <p:cNvCxnSpPr/>
          <p:nvPr/>
        </p:nvCxnSpPr>
        <p:spPr>
          <a:xfrm rot="10800000" flipH="1">
            <a:off x="3282329" y="3582616"/>
            <a:ext cx="389400" cy="24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5" name="Google Shape;195;p28"/>
          <p:cNvSpPr txBox="1"/>
          <p:nvPr/>
        </p:nvSpPr>
        <p:spPr>
          <a:xfrm>
            <a:off x="2449204" y="3382450"/>
            <a:ext cx="65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Anther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2489795" y="378295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Filament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" name="Google Shape;197;p28"/>
          <p:cNvCxnSpPr/>
          <p:nvPr/>
        </p:nvCxnSpPr>
        <p:spPr>
          <a:xfrm flipH="1">
            <a:off x="4839576" y="2251755"/>
            <a:ext cx="380700" cy="238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198" name="Google Shape;198;p28"/>
          <p:cNvSpPr txBox="1"/>
          <p:nvPr/>
        </p:nvSpPr>
        <p:spPr>
          <a:xfrm>
            <a:off x="5220274" y="1974850"/>
            <a:ext cx="117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Pollen (inside)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 descr="flower-whorls-stamens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00" y="1797628"/>
            <a:ext cx="4720500" cy="3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Gynoecium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…made up of carpels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Several carpels often fused into pistil</a:t>
            </a:r>
            <a:endParaRPr/>
          </a:p>
        </p:txBody>
      </p:sp>
      <p:pic>
        <p:nvPicPr>
          <p:cNvPr id="206" name="Google Shape;206;p29" descr="flower-whorls-pistil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56" y="1797628"/>
            <a:ext cx="4720500" cy="3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5569601" y="3487075"/>
            <a:ext cx="110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Pistil =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fused carpels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29"/>
          <p:cNvCxnSpPr/>
          <p:nvPr/>
        </p:nvCxnSpPr>
        <p:spPr>
          <a:xfrm>
            <a:off x="3760189" y="3654147"/>
            <a:ext cx="300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09" name="Google Shape;209;p29"/>
          <p:cNvSpPr/>
          <p:nvPr/>
        </p:nvSpPr>
        <p:spPr>
          <a:xfrm>
            <a:off x="4061002" y="3144591"/>
            <a:ext cx="48600" cy="7299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2916689" y="3555875"/>
            <a:ext cx="84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Ovary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29"/>
          <p:cNvCxnSpPr/>
          <p:nvPr/>
        </p:nvCxnSpPr>
        <p:spPr>
          <a:xfrm rot="10800000">
            <a:off x="4547732" y="3752478"/>
            <a:ext cx="291900" cy="365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12" name="Google Shape;212;p29"/>
          <p:cNvSpPr txBox="1"/>
          <p:nvPr/>
        </p:nvSpPr>
        <p:spPr>
          <a:xfrm>
            <a:off x="4748038" y="4128246"/>
            <a:ext cx="84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Ovule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(inside)</a:t>
            </a:r>
            <a:endParaRPr sz="1200"/>
          </a:p>
        </p:txBody>
      </p:sp>
      <p:sp>
        <p:nvSpPr>
          <p:cNvPr id="213" name="Google Shape;213;p29"/>
          <p:cNvSpPr/>
          <p:nvPr/>
        </p:nvSpPr>
        <p:spPr>
          <a:xfrm flipH="1">
            <a:off x="4888289" y="1879317"/>
            <a:ext cx="66600" cy="19953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29"/>
          <p:cNvCxnSpPr/>
          <p:nvPr/>
        </p:nvCxnSpPr>
        <p:spPr>
          <a:xfrm rot="10800000">
            <a:off x="4954760" y="3591961"/>
            <a:ext cx="606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5" name="Google Shape;215;p29"/>
          <p:cNvCxnSpPr/>
          <p:nvPr/>
        </p:nvCxnSpPr>
        <p:spPr>
          <a:xfrm>
            <a:off x="3760189" y="2268632"/>
            <a:ext cx="650400" cy="194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6" name="Google Shape;216;p29"/>
          <p:cNvCxnSpPr/>
          <p:nvPr/>
        </p:nvCxnSpPr>
        <p:spPr>
          <a:xfrm>
            <a:off x="3669690" y="1962986"/>
            <a:ext cx="650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17" name="Google Shape;217;p29"/>
          <p:cNvSpPr txBox="1"/>
          <p:nvPr/>
        </p:nvSpPr>
        <p:spPr>
          <a:xfrm>
            <a:off x="2916699" y="1864700"/>
            <a:ext cx="75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Stigma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3006093" y="2139050"/>
            <a:ext cx="75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 = calyx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 = corolla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= androecium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 = gynoecium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Floral diagrams and formulas</a:t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1412927" y="4557550"/>
            <a:ext cx="217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lang="en" sz="1800"/>
              <a:t>4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 </a:t>
            </a:r>
            <a:r>
              <a:rPr lang="en" sz="1800"/>
              <a:t>4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4 G </a:t>
            </a:r>
            <a:r>
              <a:rPr lang="en" sz="1800"/>
              <a:t>8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8372" y="1807300"/>
            <a:ext cx="3213926" cy="313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 title="Oenothera-simpler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800" y="2933525"/>
            <a:ext cx="2008776" cy="2008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5618375" y="4372749"/>
            <a:ext cx="254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Evening-primrose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Oenothera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Onagraceae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Tepals</a:t>
            </a:r>
            <a:endParaRPr/>
          </a:p>
        </p:txBody>
      </p:sp>
      <p:sp>
        <p:nvSpPr>
          <p:cNvPr id="234" name="Google Shape;234;p31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distinction between petals and sepals is unclear, we call them ‘</a:t>
            </a:r>
            <a:r>
              <a:rPr lang="en" i="1"/>
              <a:t>tepals</a:t>
            </a:r>
            <a:r>
              <a:rPr lang="en"/>
              <a:t>’</a:t>
            </a:r>
            <a:endParaRPr i="1"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5" y="1444845"/>
            <a:ext cx="4662065" cy="34973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3213680" y="4388125"/>
            <a:ext cx="176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Bellwort</a:t>
            </a:r>
            <a:endParaRPr sz="1000">
              <a:solidFill>
                <a:srgbClr val="EEECE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</a:rPr>
              <a:t>Uvularia</a:t>
            </a:r>
            <a:endParaRPr sz="1000">
              <a:solidFill>
                <a:srgbClr val="EEECE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Colchicaceae</a:t>
            </a:r>
            <a:endParaRPr sz="1000">
              <a:solidFill>
                <a:srgbClr val="EEECE1"/>
              </a:solidFill>
            </a:endParaRPr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73775" y="1444925"/>
            <a:ext cx="3858524" cy="349737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4973780" y="4388125"/>
            <a:ext cx="176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Smartweed</a:t>
            </a:r>
            <a:endParaRPr sz="1000">
              <a:solidFill>
                <a:srgbClr val="EEECE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</a:rPr>
              <a:t>Persicaria</a:t>
            </a:r>
            <a:endParaRPr sz="1000" i="1">
              <a:solidFill>
                <a:srgbClr val="EEECE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Polygonaceae</a:t>
            </a:r>
            <a:endParaRPr sz="1000">
              <a:solidFill>
                <a:srgbClr val="EEECE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title="WI-family-ngenera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959250"/>
            <a:ext cx="8832302" cy="39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families in Wisconsin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1470025" y="894700"/>
            <a:ext cx="73623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149 families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805 genera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Perianth</a:t>
            </a: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Perianth</a:t>
            </a:r>
            <a:r>
              <a:rPr lang="en"/>
              <a:t>: collective term for petals/sepals/tepals</a:t>
            </a:r>
            <a:endParaRPr i="1"/>
          </a:p>
        </p:txBody>
      </p:sp>
      <p:pic>
        <p:nvPicPr>
          <p:cNvPr id="245" name="Google Shape;245;p32" descr="hemerocallis-stella-de-oro-flower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431775"/>
            <a:ext cx="3367500" cy="32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/>
        </p:nvSpPr>
        <p:spPr>
          <a:xfrm>
            <a:off x="1919105" y="4109950"/>
            <a:ext cx="1760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Daylily</a:t>
            </a:r>
            <a:endParaRPr sz="1000">
              <a:solidFill>
                <a:srgbClr val="EEECE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Hemerocallis</a:t>
            </a:r>
            <a:r>
              <a:rPr lang="en" sz="10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Asphodelaceae</a:t>
            </a:r>
            <a:endParaRPr sz="1000">
              <a:solidFill>
                <a:srgbClr val="EEECE1"/>
              </a:solidFill>
            </a:endParaRPr>
          </a:p>
        </p:txBody>
      </p:sp>
      <p:pic>
        <p:nvPicPr>
          <p:cNvPr id="247" name="Google Shape;247;p32" descr="Aquilegia flower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9150" y="1431786"/>
            <a:ext cx="2577900" cy="32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3679145" y="1431875"/>
            <a:ext cx="149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Columbine</a:t>
            </a:r>
            <a:endParaRPr sz="1000">
              <a:solidFill>
                <a:srgbClr val="EEECE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Aquilegia</a:t>
            </a:r>
            <a:endParaRPr sz="1000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Ranunculaceae</a:t>
            </a:r>
            <a:endParaRPr sz="1000">
              <a:solidFill>
                <a:srgbClr val="EEECE1"/>
              </a:solidFill>
            </a:endParaRPr>
          </a:p>
        </p:txBody>
      </p:sp>
      <p:pic>
        <p:nvPicPr>
          <p:cNvPr id="249" name="Google Shape;249;p32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4416" y="1431775"/>
            <a:ext cx="2577884" cy="32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 txBox="1"/>
          <p:nvPr/>
        </p:nvSpPr>
        <p:spPr>
          <a:xfrm>
            <a:off x="6257045" y="1431864"/>
            <a:ext cx="149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Chickweed</a:t>
            </a:r>
            <a:endParaRPr sz="1000">
              <a:solidFill>
                <a:srgbClr val="EEECE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</a:rPr>
              <a:t>Cerastium</a:t>
            </a:r>
            <a:endParaRPr sz="1000">
              <a:solidFill>
                <a:srgbClr val="EEECE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</a:rPr>
              <a:t>Caryophyllaceae</a:t>
            </a:r>
            <a:endParaRPr sz="1000">
              <a:solidFill>
                <a:srgbClr val="EEECE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Undifferentiated perianth</a:t>
            </a:r>
            <a:endParaRPr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1"/>
          </p:nvPr>
        </p:nvSpPr>
        <p:spPr>
          <a:xfrm>
            <a:off x="4267625" y="894700"/>
            <a:ext cx="45648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= perianth (tepals)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= calyx (sepals)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= corolla (petals)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androecium (stamens)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 = gynoecium (carpels)</a:t>
            </a:r>
            <a:endParaRPr/>
          </a:p>
        </p:txBody>
      </p:sp>
      <p:pic>
        <p:nvPicPr>
          <p:cNvPr id="257" name="Google Shape;257;p33" descr="erythroniumDSC_5054.JPG.9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884750"/>
            <a:ext cx="3817800" cy="4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/>
          <p:nvPr/>
        </p:nvSpPr>
        <p:spPr>
          <a:xfrm>
            <a:off x="311701" y="4532150"/>
            <a:ext cx="96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Erythronium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Liliaceae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6532100" y="4547600"/>
            <a:ext cx="237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6 A 6 G 3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33" title="Liliaceae-floral-diagram-simpler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244" y="2870125"/>
            <a:ext cx="2047726" cy="206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infinity and beyond!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Perianth and androecium often have common denominator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Ranges given for family; species often constant organ number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Organs numbering more than ~15 are not counted (‘numerous’)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∞ (infinity symbol) used instead</a:t>
            </a:r>
            <a:endParaRPr/>
          </a:p>
        </p:txBody>
      </p:sp>
      <p:sp>
        <p:nvSpPr>
          <p:cNvPr id="267" name="Google Shape;267;p34"/>
          <p:cNvSpPr txBox="1"/>
          <p:nvPr/>
        </p:nvSpPr>
        <p:spPr>
          <a:xfrm>
            <a:off x="4268063" y="2287025"/>
            <a:ext cx="237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5 C 5 A ∞ G 5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1289744" y="2287025"/>
            <a:ext cx="246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5 C 5 A </a:t>
            </a:r>
            <a:r>
              <a:rPr lang="en" sz="1800">
                <a:solidFill>
                  <a:srgbClr val="000000"/>
                </a:solidFill>
              </a:rPr>
              <a:t>5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5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34" descr="crassulaIMG_7777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9738" y="2708650"/>
            <a:ext cx="2978100" cy="22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1289738" y="4542101"/>
            <a:ext cx="18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Crassula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Crassulaceae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4" descr="Hypericum_perforatum_NRM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058" y="2708650"/>
            <a:ext cx="3586200" cy="22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6028745" y="2708654"/>
            <a:ext cx="18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Hypericum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Hypericaceae</a:t>
            </a:r>
            <a:endParaRPr sz="10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4" descr="buzz41+WyZVBybL._SL500_SS500_.pn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197" y="216425"/>
            <a:ext cx="908100" cy="9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flowers are spiral instead of whorled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Spiral arrangement usually coincides with large number of organs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Organs still in the same order as whorled flowers</a:t>
            </a:r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747075"/>
            <a:ext cx="4248367" cy="31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311700" y="4403800"/>
            <a:ext cx="1677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950" tIns="99950" rIns="99950" bIns="999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3" i="1">
                <a:solidFill>
                  <a:schemeClr val="lt1"/>
                </a:solidFill>
              </a:rPr>
              <a:t>Opuntia</a:t>
            </a:r>
            <a:endParaRPr sz="1093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3">
                <a:solidFill>
                  <a:schemeClr val="lt1"/>
                </a:solidFill>
              </a:rPr>
              <a:t>Cactaceae</a:t>
            </a:r>
            <a:endParaRPr sz="1093">
              <a:solidFill>
                <a:schemeClr val="lt1"/>
              </a:solidFill>
            </a:endParaRPr>
          </a:p>
        </p:txBody>
      </p:sp>
      <p:pic>
        <p:nvPicPr>
          <p:cNvPr id="282" name="Google Shape;282;p3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0075" y="1747075"/>
            <a:ext cx="4272225" cy="31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4560066" y="4403800"/>
            <a:ext cx="15330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950" tIns="99950" rIns="99950" bIns="999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3" i="1">
                <a:solidFill>
                  <a:schemeClr val="lt1"/>
                </a:solidFill>
              </a:rPr>
              <a:t>Nymphaea</a:t>
            </a:r>
            <a:endParaRPr sz="1093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93">
                <a:solidFill>
                  <a:schemeClr val="lt1"/>
                </a:solidFill>
              </a:rPr>
              <a:t>Nymphaeaceae</a:t>
            </a:r>
            <a:endParaRPr sz="1093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Whorled or spiral?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894700"/>
            <a:ext cx="2565011" cy="19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818447"/>
            <a:ext cx="2565011" cy="2123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753" y="894700"/>
            <a:ext cx="2758638" cy="197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753" y="2865480"/>
            <a:ext cx="2758632" cy="207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6375" y="894700"/>
            <a:ext cx="3205924" cy="40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6150" y="2904175"/>
            <a:ext cx="1576150" cy="20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311700" y="894700"/>
            <a:ext cx="94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Magnolia</a:t>
            </a:r>
            <a:endParaRPr sz="1000" i="1">
              <a:solidFill>
                <a:schemeClr val="lt1"/>
              </a:solidFill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2876700" y="894700"/>
            <a:ext cx="948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Water-lily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Nymphaea</a:t>
            </a:r>
            <a:endParaRPr sz="1000" i="1">
              <a:solidFill>
                <a:schemeClr val="lt1"/>
              </a:solidFill>
            </a:endParaRPr>
          </a:p>
        </p:txBody>
      </p:sp>
      <p:sp>
        <p:nvSpPr>
          <p:cNvPr id="298" name="Google Shape;298;p36"/>
          <p:cNvSpPr txBox="1"/>
          <p:nvPr/>
        </p:nvSpPr>
        <p:spPr>
          <a:xfrm>
            <a:off x="5626375" y="894700"/>
            <a:ext cx="94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Geranium</a:t>
            </a:r>
            <a:endParaRPr sz="1000" i="1">
              <a:solidFill>
                <a:schemeClr val="lt1"/>
              </a:solidFill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3283600" y="4480600"/>
            <a:ext cx="47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2E9"/>
                </a:solidFill>
              </a:rPr>
              <a:t>How many petals and other organs?</a:t>
            </a:r>
            <a:endParaRPr sz="1800">
              <a:solidFill>
                <a:srgbClr val="D9D2E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Spirals are a common pattern in plants</a:t>
            </a:r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94700"/>
            <a:ext cx="5396810" cy="40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1"/>
          <a:stretch/>
        </p:blipFill>
        <p:spPr>
          <a:xfrm>
            <a:off x="5708500" y="894700"/>
            <a:ext cx="3123800" cy="4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/>
          <p:nvPr/>
        </p:nvSpPr>
        <p:spPr>
          <a:xfrm>
            <a:off x="1169400" y="1178975"/>
            <a:ext cx="5588700" cy="400200"/>
          </a:xfrm>
          <a:prstGeom prst="roundRect">
            <a:avLst>
              <a:gd name="adj" fmla="val 16667"/>
            </a:avLst>
          </a:prstGeom>
          <a:solidFill>
            <a:srgbClr val="FFFFFF">
              <a:alpha val="81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7"/>
          <p:cNvSpPr txBox="1"/>
          <p:nvPr/>
        </p:nvSpPr>
        <p:spPr>
          <a:xfrm>
            <a:off x="1240175" y="1178825"/>
            <a:ext cx="558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Note: These images depict groups of flowers, not individual flowers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4195900" y="4295800"/>
            <a:ext cx="151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Sunflower</a:t>
            </a:r>
            <a:endParaRPr sz="100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dk1"/>
                </a:solidFill>
              </a:rPr>
              <a:t>Helianthus</a:t>
            </a:r>
            <a:endParaRPr sz="1000" i="1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Asteraceae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5708500" y="4295800"/>
            <a:ext cx="1512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Teasel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Dipsacus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Caprifoliaceae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Spirals are less common in flowers</a:t>
            </a:r>
            <a:endParaRPr>
              <a:solidFill>
                <a:srgbClr val="D9D2E9"/>
              </a:solidFill>
            </a:endParaRPr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8" name="Google Shape;318;p3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86740"/>
            <a:ext cx="9144003" cy="415677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2162325" y="4674475"/>
            <a:ext cx="1184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Cactaceae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Cultivated spirals</a:t>
            </a:r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cultivated flowers are mutants with unnaturally numerous petals</a:t>
            </a:r>
            <a:endParaRPr/>
          </a:p>
        </p:txBody>
      </p:sp>
      <p:pic>
        <p:nvPicPr>
          <p:cNvPr id="326" name="Google Shape;326;p3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423600"/>
            <a:ext cx="5372376" cy="35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9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548" y="1423598"/>
            <a:ext cx="3523739" cy="351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9"/>
          <p:cNvSpPr txBox="1"/>
          <p:nvPr/>
        </p:nvSpPr>
        <p:spPr>
          <a:xfrm>
            <a:off x="5308548" y="1423598"/>
            <a:ext cx="14532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50" tIns="94950" rIns="94950" bIns="949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 i="1">
                <a:solidFill>
                  <a:schemeClr val="lt1"/>
                </a:solidFill>
              </a:rPr>
              <a:t>Ranunculus</a:t>
            </a:r>
            <a:endParaRPr sz="1038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solidFill>
                  <a:schemeClr val="lt1"/>
                </a:solidFill>
              </a:rPr>
              <a:t>Ranunculaceae</a:t>
            </a:r>
            <a:endParaRPr sz="1038">
              <a:solidFill>
                <a:schemeClr val="lt1"/>
              </a:solidFill>
            </a:endParaRPr>
          </a:p>
        </p:txBody>
      </p:sp>
      <p:sp>
        <p:nvSpPr>
          <p:cNvPr id="329" name="Google Shape;329;p39"/>
          <p:cNvSpPr txBox="1"/>
          <p:nvPr/>
        </p:nvSpPr>
        <p:spPr>
          <a:xfrm>
            <a:off x="311688" y="4430789"/>
            <a:ext cx="14532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950" tIns="94950" rIns="94950" bIns="949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 i="1">
                <a:solidFill>
                  <a:schemeClr val="lt1"/>
                </a:solidFill>
              </a:rPr>
              <a:t>Rosa</a:t>
            </a:r>
            <a:endParaRPr sz="1038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8">
                <a:solidFill>
                  <a:schemeClr val="lt1"/>
                </a:solidFill>
              </a:rPr>
              <a:t>Rosaceae</a:t>
            </a:r>
            <a:endParaRPr sz="1038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Mixed spiral and whorled arrangements</a:t>
            </a:r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Organs with &gt; 10 units tend to be spiral</a:t>
            </a:r>
            <a:endParaRPr/>
          </a:p>
        </p:txBody>
      </p:sp>
      <p:pic>
        <p:nvPicPr>
          <p:cNvPr id="336" name="Google Shape;336;p4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6205" y="1449950"/>
            <a:ext cx="4746095" cy="349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0"/>
          <p:cNvSpPr txBox="1"/>
          <p:nvPr/>
        </p:nvSpPr>
        <p:spPr>
          <a:xfrm>
            <a:off x="4086200" y="4449700"/>
            <a:ext cx="139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Hepatica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Ranunculaceae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338" name="Google Shape;338;p40" title="Anemone_hepatica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1324" y="3063449"/>
            <a:ext cx="1887500" cy="18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0"/>
          <p:cNvSpPr txBox="1"/>
          <p:nvPr/>
        </p:nvSpPr>
        <p:spPr>
          <a:xfrm>
            <a:off x="235949" y="4573000"/>
            <a:ext cx="197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 3 C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/>
              <a:t>6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" sz="1800"/>
              <a:t>∞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" sz="1800"/>
              <a:t>∞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Rosaceae (rose family) with spiral gynoecia</a:t>
            </a:r>
            <a:endParaRPr/>
          </a:p>
        </p:txBody>
      </p:sp>
      <p:sp>
        <p:nvSpPr>
          <p:cNvPr id="345" name="Google Shape;345;p41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11701" y="1449950"/>
            <a:ext cx="4012974" cy="349234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1"/>
          <p:cNvSpPr txBox="1"/>
          <p:nvPr/>
        </p:nvSpPr>
        <p:spPr>
          <a:xfrm>
            <a:off x="311700" y="4449700"/>
            <a:ext cx="139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Geum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Rosaceae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48" name="Google Shape;348;p41"/>
          <p:cNvSpPr txBox="1"/>
          <p:nvPr/>
        </p:nvSpPr>
        <p:spPr>
          <a:xfrm>
            <a:off x="6340900" y="4573000"/>
            <a:ext cx="246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 5 C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 A </a:t>
            </a:r>
            <a:r>
              <a:rPr lang="en" sz="1800"/>
              <a:t>∞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" sz="1800"/>
              <a:t>∞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1" title="Ranunculus_acris-simpler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931" y="3067755"/>
            <a:ext cx="1826975" cy="187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WI-family-nspecies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959250"/>
            <a:ext cx="8832302" cy="39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Plant families in Wisconsin</a:t>
            </a: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1470025" y="894700"/>
            <a:ext cx="73623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2,500 species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1,731 species are native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Ranunculaceae (buttercup) with spiral gynoecia</a:t>
            </a:r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6" name="Google Shape;356;p4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192075"/>
            <a:ext cx="2692601" cy="27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311700" y="4449700"/>
            <a:ext cx="139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Ranunculus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Ranunculaceae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58" name="Google Shape;358;p42"/>
          <p:cNvSpPr txBox="1"/>
          <p:nvPr/>
        </p:nvSpPr>
        <p:spPr>
          <a:xfrm>
            <a:off x="5064844" y="4573000"/>
            <a:ext cx="246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 5 C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 A </a:t>
            </a:r>
            <a:r>
              <a:rPr lang="en" sz="1800"/>
              <a:t>∞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" sz="1800"/>
              <a:t>∞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42" title="Ranunculus_acris-simpler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6425" y="3067755"/>
            <a:ext cx="1826975" cy="187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Aquatic Plant Biology (BIOLOGY 359)</a:t>
            </a:r>
            <a:endParaRPr>
              <a:solidFill>
                <a:srgbClr val="D9D2E9"/>
              </a:solidFill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Fall semesters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2035525"/>
            <a:ext cx="3861413" cy="289604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plant form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Terminology reference: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http://tinyurl.com/7bwy3uw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Vegetative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Reproductive</a:t>
            </a:r>
            <a:endParaRPr/>
          </a:p>
        </p:txBody>
      </p:sp>
      <p:pic>
        <p:nvPicPr>
          <p:cNvPr id="85" name="Google Shape;85;p17" descr="200606241828 Waxflower Shinleaf (Pyrola elliptica) - Isabella Co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1084" y="2035525"/>
            <a:ext cx="2371800" cy="28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2883023" y="4731303"/>
            <a:ext cx="1456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Pyrola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7" descr="spiraeaIMG_2338_2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4628" y="2035525"/>
            <a:ext cx="2172000" cy="28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 descr="Linaria_vulgaris_MichaD.jp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8588" y="2035525"/>
            <a:ext cx="1405800" cy="28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254642" y="4727530"/>
            <a:ext cx="155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Spiraea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7426649" y="4727540"/>
            <a:ext cx="140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Linaria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(butter-and-eggs)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11700" y="4727525"/>
            <a:ext cx="980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Prunus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 descr="increase-plant-growth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233"/>
          <a:stretch/>
        </p:blipFill>
        <p:spPr>
          <a:xfrm>
            <a:off x="0" y="1044601"/>
            <a:ext cx="9144000" cy="409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plants grow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Plant growth is </a:t>
            </a:r>
            <a:r>
              <a:rPr lang="en" i="1"/>
              <a:t>indeterminate </a:t>
            </a:r>
            <a:r>
              <a:rPr lang="en"/>
              <a:t>and </a:t>
            </a:r>
            <a:r>
              <a:rPr lang="en" i="1"/>
              <a:t>modular</a:t>
            </a:r>
            <a:endParaRPr i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Indeterminate?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Modular?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flowers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32511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conspicuous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925" y="894700"/>
            <a:ext cx="5269376" cy="351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Flowers for classification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consistent within a taxonomic group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Numbers of organs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Positions/fusion of organs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2206425"/>
            <a:ext cx="2735875" cy="27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7575" y="2206425"/>
            <a:ext cx="3677900" cy="27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5477" y="2206425"/>
            <a:ext cx="2106822" cy="273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311700" y="4573000"/>
            <a:ext cx="3762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Onagraceae: 4 petals, 4 or 8 stamens, inferior ovary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311700" y="2206425"/>
            <a:ext cx="168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Evening-primrose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Oenothera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Onagraceae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5041275" y="4295800"/>
            <a:ext cx="168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Beeblossom</a:t>
            </a:r>
            <a:endParaRPr sz="10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Gaura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Onagraceae</a:t>
            </a:r>
            <a:endParaRPr sz="1000" i="1">
              <a:solidFill>
                <a:schemeClr val="lt1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7148100" y="2206425"/>
            <a:ext cx="168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Willow-herb</a:t>
            </a:r>
            <a:endParaRPr sz="10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Epilobium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Onagraceae</a:t>
            </a:r>
            <a:endParaRPr sz="1000" i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‘Sexual system’ of classification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019300" y="894700"/>
            <a:ext cx="58131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/>
            </a:pPr>
            <a:r>
              <a:rPr lang="en" sz="900"/>
              <a:t>Monandria (1 stamen)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/>
            </a:pPr>
            <a:r>
              <a:rPr lang="en" sz="900"/>
              <a:t>Diandria (2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/>
            </a:pPr>
            <a:r>
              <a:rPr lang="en" sz="900"/>
              <a:t>Triandria (3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/>
            </a:pPr>
            <a:r>
              <a:rPr lang="en" sz="900"/>
              <a:t>Tetrandria (4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/>
            </a:pPr>
            <a:r>
              <a:rPr lang="en" sz="900"/>
              <a:t>Pentandria (5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/>
            </a:pPr>
            <a:r>
              <a:rPr lang="en" sz="900"/>
              <a:t>Hexandria (6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/>
            </a:pPr>
            <a:r>
              <a:rPr lang="en" sz="900"/>
              <a:t>Heptandria (7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/>
            </a:pPr>
            <a:r>
              <a:rPr lang="en" sz="900"/>
              <a:t>Octandria (8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/>
            </a:pPr>
            <a:r>
              <a:rPr lang="en" sz="900"/>
              <a:t>Enneandria (9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Decandria (10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Dodecandria (12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Icosandria (20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Polyandria (many stamens)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Didynamia (2 stamens longer than the rest)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Tetradinamia (4 stamens longer than the rest)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Monadelphia (all stamens fused together)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Diadelphia (stamens fused into two sets)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Polyadelphia (stamens fused into many sets)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Syngenesia (filaments separate but anthers fused)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Gynandria (stamens fused to pistil)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Monoecia (unisexual flowers on the same plant)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Dioecia (unisexual flowers on different plants)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Polygamia (unisexual and hermaphroditic combinations)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AutoNum type="alphaUcPeriod" startAt="11"/>
            </a:pPr>
            <a:r>
              <a:rPr lang="en" sz="900"/>
              <a:t>Cryptogamia (flowers hidden from view)</a:t>
            </a:r>
            <a:endParaRPr sz="900"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894700"/>
            <a:ext cx="2707594" cy="4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4836300" y="894700"/>
            <a:ext cx="39960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original classifications by Linnaeus used flower features to group plants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Reproductive organs: number and fusion of stamens / pistils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Macintosh PowerPoint</Application>
  <PresentationFormat>On-screen Show (16:9)</PresentationFormat>
  <Paragraphs>196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Raleway</vt:lpstr>
      <vt:lpstr>Garamond</vt:lpstr>
      <vt:lpstr>Arial</vt:lpstr>
      <vt:lpstr>Berkshire Swash</vt:lpstr>
      <vt:lpstr>Simple Light</vt:lpstr>
      <vt:lpstr>PowerPoint Presentation</vt:lpstr>
      <vt:lpstr>Plant families in Wisconsin</vt:lpstr>
      <vt:lpstr>Plant families in Wisconsin</vt:lpstr>
      <vt:lpstr>Aquatic Plant Biology (BIOLOGY 359)</vt:lpstr>
      <vt:lpstr>General plant form</vt:lpstr>
      <vt:lpstr>How plants grow</vt:lpstr>
      <vt:lpstr>The importance of flowers</vt:lpstr>
      <vt:lpstr>Flowers for classification</vt:lpstr>
      <vt:lpstr>‘Sexual system’ of classification</vt:lpstr>
      <vt:lpstr>Just to clarify…</vt:lpstr>
      <vt:lpstr>How flowers grow</vt:lpstr>
      <vt:lpstr>Whorls</vt:lpstr>
      <vt:lpstr>A ‘whorl-wind’ tour of the flower</vt:lpstr>
      <vt:lpstr>Calyx</vt:lpstr>
      <vt:lpstr>Corolla</vt:lpstr>
      <vt:lpstr>Androecium</vt:lpstr>
      <vt:lpstr>Gynoecium</vt:lpstr>
      <vt:lpstr>Floral diagrams and formulas</vt:lpstr>
      <vt:lpstr>Tepals</vt:lpstr>
      <vt:lpstr>Perianth</vt:lpstr>
      <vt:lpstr>Undifferentiated perianth</vt:lpstr>
      <vt:lpstr>To infinity and beyond!</vt:lpstr>
      <vt:lpstr>Some flowers are spiral instead of whorled</vt:lpstr>
      <vt:lpstr>Whorled or spiral?</vt:lpstr>
      <vt:lpstr>Spirals are a common pattern in plants</vt:lpstr>
      <vt:lpstr>Spirals are less common in flowers</vt:lpstr>
      <vt:lpstr>Cultivated spirals</vt:lpstr>
      <vt:lpstr>Mixed spiral and whorled arrangements</vt:lpstr>
      <vt:lpstr>Rosaceae (rose family) with spiral gynoecia</vt:lpstr>
      <vt:lpstr>Ranunculaceae (buttercup) with spiral gynoecia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Tippery, Nic</cp:lastModifiedBy>
  <cp:revision>1</cp:revision>
  <dcterms:modified xsi:type="dcterms:W3CDTF">2026-01-24T13:00:34Z</dcterms:modified>
</cp:coreProperties>
</file>